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6" r:id="rId3"/>
    <p:sldId id="345" r:id="rId4"/>
    <p:sldId id="338" r:id="rId5"/>
    <p:sldId id="258" r:id="rId6"/>
    <p:sldId id="330" r:id="rId7"/>
    <p:sldId id="336" r:id="rId8"/>
    <p:sldId id="337" r:id="rId9"/>
    <p:sldId id="340" r:id="rId10"/>
    <p:sldId id="341" r:id="rId11"/>
    <p:sldId id="342" r:id="rId12"/>
    <p:sldId id="347" r:id="rId13"/>
    <p:sldId id="349" r:id="rId14"/>
    <p:sldId id="348" r:id="rId15"/>
    <p:sldId id="350" r:id="rId16"/>
    <p:sldId id="344" r:id="rId1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6" autoAdjust="0"/>
    <p:restoredTop sz="92389" autoAdjust="0"/>
  </p:normalViewPr>
  <p:slideViewPr>
    <p:cSldViewPr snapToGrid="0">
      <p:cViewPr varScale="1">
        <p:scale>
          <a:sx n="67" d="100"/>
          <a:sy n="67" d="100"/>
        </p:scale>
        <p:origin x="1668" y="66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2059" y="-8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96432-076B-4178-B767-31597869BA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nb-NO"/>
        </a:p>
      </dgm:t>
    </dgm:pt>
    <dgm:pt modelId="{D98661EF-1495-40E4-9D24-1DDAED7E984B}" type="pres">
      <dgm:prSet presAssocID="{E3D96432-076B-4178-B767-31597869BA3A}" presName="diagram" presStyleCnt="0">
        <dgm:presLayoutVars>
          <dgm:dir/>
          <dgm:resizeHandles val="exact"/>
        </dgm:presLayoutVars>
      </dgm:prSet>
      <dgm:spPr/>
    </dgm:pt>
  </dgm:ptLst>
  <dgm:cxnLst>
    <dgm:cxn modelId="{23AC3C92-99D8-4013-990F-D76B75059CBA}" type="presOf" srcId="{E3D96432-076B-4178-B767-31597869BA3A}" destId="{D98661EF-1495-40E4-9D24-1DDAED7E984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2CDF-A8BE-496B-A82D-A22676C86C67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2EB0-3BE3-4209-BAE3-740816B89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076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2BF6-CA48-4DB9-8509-61DBF4664484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CE11-0564-4E11-B6C8-468D8B4E33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56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55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606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Ulike</a:t>
            </a:r>
            <a:r>
              <a:rPr lang="nb-NO" baseline="0" dirty="0"/>
              <a:t> tilsynsrapporter av den kommunale barneverntjenesten viser at det er fare for svikt når det gjelder ovennevnte forhold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46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Barna i fosterhjem kommer bedre ut enn</a:t>
            </a:r>
            <a:r>
              <a:rPr lang="nb-NO" baseline="0" dirty="0"/>
              <a:t> barn på institusjon, men tallene for begge gruppene viser til en positiv utvikling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311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Mange av tilsynsrapportene rapporterer om svikt i oppfølgingen av internkontrollforskriften. Dette omfatter både kommuneledelsen, og ledelsen av barnevernstjenestens arbeid med kvalitetssikring og kvalitetsutvikling av det barnevernsfaglige arbeidet.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217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936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73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640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58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37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126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23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08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835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718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CE11-0564-4E11-B6C8-468D8B4E339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93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6094" y="2592325"/>
            <a:ext cx="6858000" cy="1530191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6094" y="4698587"/>
            <a:ext cx="6858000" cy="6034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60" y="504063"/>
            <a:ext cx="1717631" cy="76689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" y="504063"/>
            <a:ext cx="1351019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612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68594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3897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6128" y="2538317"/>
            <a:ext cx="3420428" cy="2880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66997" y="2538317"/>
            <a:ext cx="3420428" cy="28803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Font typeface="Arial" panose="020B0604020202020204" pitchFamily="34" charset="0"/>
              <a:buNone/>
              <a:defRPr/>
            </a:lvl3pPr>
            <a:lvl4pPr marL="1028700" indent="0">
              <a:buFont typeface="Arial" panose="020B0604020202020204" pitchFamily="34" charset="0"/>
              <a:buNone/>
              <a:defRPr/>
            </a:lvl4pPr>
            <a:lvl5pPr marL="1371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/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26128" y="2178273"/>
            <a:ext cx="3420428" cy="324040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26128" y="2538317"/>
            <a:ext cx="3420428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66997" y="2178273"/>
            <a:ext cx="3420428" cy="324040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66997" y="2538317"/>
            <a:ext cx="3420428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C0D6-FFF4-49F5-87B3-9B2BCBE91F6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E9B1-E36C-43A3-AEA7-D5ACDFE2F4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04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6094" y="2592325"/>
            <a:ext cx="6858000" cy="1530191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56094" y="4698587"/>
            <a:ext cx="6858000" cy="60345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60" y="504063"/>
            <a:ext cx="1717631" cy="76689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" y="504063"/>
            <a:ext cx="1351019" cy="550800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27.04.2019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Blå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2538317"/>
            <a:ext cx="7164895" cy="288036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27.04.2019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7164388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6" y="6149569"/>
            <a:ext cx="1068388" cy="43557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7512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9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accent1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80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&amp; bilde Orans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27.04.2019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accent2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&amp; bilde Blå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27.04.2019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6128" y="2178272"/>
            <a:ext cx="3528441" cy="324040"/>
          </a:xfrm>
        </p:spPr>
        <p:txBody>
          <a:bodyPr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Undertittel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026130" y="2538317"/>
            <a:ext cx="3528441" cy="288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lt1"/>
                </a:solidFill>
              </a:defRPr>
            </a:lvl1pPr>
            <a:lvl2pPr marL="342900" indent="0">
              <a:buNone/>
              <a:defRPr>
                <a:solidFill>
                  <a:schemeClr val="lt1"/>
                </a:solidFill>
              </a:defRPr>
            </a:lvl2pPr>
            <a:lvl3pPr marL="685800" indent="0">
              <a:buNone/>
              <a:defRPr>
                <a:solidFill>
                  <a:schemeClr val="lt1"/>
                </a:solidFill>
              </a:defRPr>
            </a:lvl3pPr>
            <a:lvl4pPr marL="1028700" indent="0">
              <a:buNone/>
              <a:defRPr>
                <a:solidFill>
                  <a:schemeClr val="lt1"/>
                </a:solidFill>
              </a:defRPr>
            </a:lvl4pPr>
            <a:lvl5pPr marL="1371600" indent="0">
              <a:buNone/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799400" y="2088261"/>
            <a:ext cx="3078385" cy="3420428"/>
          </a:xfrm>
          <a:solidFill>
            <a:schemeClr val="bg1"/>
          </a:solidFill>
        </p:spPr>
        <p:txBody>
          <a:bodyPr tIns="720000" anchor="t" anchorCtr="1">
            <a:normAutofit/>
          </a:bodyPr>
          <a:lstStyle>
            <a:lvl1pPr marL="0" indent="0">
              <a:buNone/>
              <a:defRPr sz="1600">
                <a:solidFill>
                  <a:schemeClr val="dk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6" y="6149569"/>
            <a:ext cx="1068388" cy="43557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7512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6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2700338"/>
            <a:ext cx="7886700" cy="1855852"/>
          </a:xfr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4" y="352844"/>
            <a:ext cx="556443" cy="88931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6149569"/>
            <a:ext cx="1068389" cy="435574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1963271" y="-1"/>
            <a:ext cx="196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dirty="0"/>
              <a:t>Velg «Fyll» &gt;</a:t>
            </a:r>
            <a:r>
              <a:rPr lang="nb-NO" sz="1200" baseline="0" dirty="0"/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200" baseline="0" dirty="0"/>
              <a:t>Bla deg fram til ønsket bilde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59" y="774097"/>
            <a:ext cx="7719366" cy="9582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6128" y="2538317"/>
            <a:ext cx="7164895" cy="28803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659503" y="6446579"/>
            <a:ext cx="63466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38559" y="6446579"/>
            <a:ext cx="5582653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87425" y="6446579"/>
            <a:ext cx="2316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 descr="VID_skoletag_generell_positiv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" y="6147845"/>
            <a:ext cx="1068388" cy="435574"/>
          </a:xfrm>
          <a:prstGeom prst="rect">
            <a:avLst/>
          </a:prstGeom>
        </p:spPr>
      </p:pic>
      <p:pic>
        <p:nvPicPr>
          <p:cNvPr id="10" name="Bilde 9" descr="VID_logo_vertikal_positiv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78" y="352415"/>
            <a:ext cx="557512" cy="8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8" r:id="rId4"/>
    <p:sldLayoutId id="2147483657" r:id="rId5"/>
    <p:sldLayoutId id="2147483656" r:id="rId6"/>
    <p:sldLayoutId id="2147483663" r:id="rId7"/>
    <p:sldLayoutId id="2147483664" r:id="rId8"/>
    <p:sldLayoutId id="2147483651" r:id="rId9"/>
    <p:sldLayoutId id="2147483660" r:id="rId10"/>
    <p:sldLayoutId id="2147483661" r:id="rId11"/>
    <p:sldLayoutId id="2147483662" r:id="rId12"/>
    <p:sldLayoutId id="2147483652" r:id="rId13"/>
    <p:sldLayoutId id="2147483653" r:id="rId14"/>
    <p:sldLayoutId id="2147483654" r:id="rId15"/>
    <p:sldLayoutId id="2147483655" r:id="rId16"/>
    <p:sldLayoutId id="214748366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756094" y="1219200"/>
            <a:ext cx="6858000" cy="3607242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000" dirty="0"/>
              <a:t>Barns medvirkning i barnevernet</a:t>
            </a:r>
            <a:br>
              <a:rPr lang="nb-NO" sz="4000" dirty="0"/>
            </a:br>
            <a:r>
              <a:rPr lang="nb-NO" sz="4000" dirty="0"/>
              <a:t>Hva – hvorfor og hvordan?</a:t>
            </a:r>
            <a:br>
              <a:rPr lang="nb-NO" sz="4000" dirty="0"/>
            </a:br>
            <a:br>
              <a:rPr lang="nb-NO" sz="4000" dirty="0"/>
            </a:br>
            <a:br>
              <a:rPr lang="nb-NO" sz="4000" dirty="0"/>
            </a:br>
            <a:br>
              <a:rPr lang="nb-NO" sz="4000" dirty="0"/>
            </a:br>
            <a:endParaRPr lang="nb-NO" sz="4000" dirty="0"/>
          </a:p>
        </p:txBody>
      </p:sp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756094" y="5127170"/>
            <a:ext cx="6858000" cy="1559379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							                   </a:t>
            </a:r>
            <a:r>
              <a:rPr lang="nb-NO" sz="1000" dirty="0">
                <a:solidFill>
                  <a:schemeClr val="tx1"/>
                </a:solidFill>
              </a:rPr>
              <a:t>Ill. Eldbjørg Ribe</a:t>
            </a:r>
            <a:r>
              <a:rPr lang="nb-NO" dirty="0"/>
              <a:t>			</a:t>
            </a:r>
          </a:p>
          <a:p>
            <a:pPr algn="ctr"/>
            <a:r>
              <a:rPr lang="nb-NO" dirty="0"/>
              <a:t>Fagkonferanse om barns medvirkning i barnevernet 3. april 2019 </a:t>
            </a:r>
          </a:p>
          <a:p>
            <a:pPr algn="ctr"/>
            <a:r>
              <a:rPr lang="nb-NO" dirty="0"/>
              <a:t>Landsforeningen for barnevernsbarn og Ideelt </a:t>
            </a:r>
            <a:r>
              <a:rPr lang="nb-NO" dirty="0" err="1"/>
              <a:t>Barnvernforum</a:t>
            </a:r>
            <a:endParaRPr lang="nb-NO" dirty="0"/>
          </a:p>
          <a:p>
            <a:pPr algn="ctr"/>
            <a:r>
              <a:rPr lang="nb-NO" dirty="0"/>
              <a:t>Tor Slettebø, VID vitenskapelige høgskole</a:t>
            </a:r>
          </a:p>
          <a:p>
            <a:endParaRPr lang="nb-NO" u="sng" dirty="0"/>
          </a:p>
          <a:p>
            <a:endParaRPr lang="nb-NO" u="sng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99" y="2318657"/>
            <a:ext cx="5796501" cy="28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46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Men, det er gjort unntak i hastesaker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812897"/>
            <a:ext cx="7164895" cy="3605780"/>
          </a:xfrm>
        </p:spPr>
        <p:txBody>
          <a:bodyPr/>
          <a:lstStyle/>
          <a:p>
            <a:r>
              <a:rPr lang="nb-NO" dirty="0"/>
              <a:t>Barnets rett til medvirkning må ved midlertidige akuttvedtak tilpasses situasjonen og ikke komme i konflikt med behovet for en rask handling fra barneverntjenesten.</a:t>
            </a:r>
          </a:p>
          <a:p>
            <a:endParaRPr lang="nb-NO" dirty="0"/>
          </a:p>
          <a:p>
            <a:r>
              <a:rPr lang="nb-NO" dirty="0"/>
              <a:t>Der det er nødvendig å tilpasse barnets medvirkningsrett </a:t>
            </a:r>
            <a:r>
              <a:rPr lang="nb-NO" dirty="0" err="1"/>
              <a:t>pga</a:t>
            </a:r>
            <a:r>
              <a:rPr lang="nb-NO" dirty="0"/>
              <a:t> at tiltak må iverksettes umiddelbart, må barneverntjenesten påse at det tilrettelegges for at barnet får tilstrekkelig informasjon og mulighet for å uttale seg og medvirke i den videre prosessen etter at tiltaket er iverksatt</a:t>
            </a:r>
          </a:p>
          <a:p>
            <a:pPr marL="2743200" lvl="8" indent="0">
              <a:buNone/>
            </a:pPr>
            <a:r>
              <a:rPr lang="nb-NO" dirty="0"/>
              <a:t>			(Regjeringen.no 05.04.2017)</a:t>
            </a:r>
          </a:p>
        </p:txBody>
      </p:sp>
    </p:spTree>
    <p:extLst>
      <p:ext uri="{BB962C8B-B14F-4D97-AF65-F5344CB8AC3E}">
        <p14:creationId xmlns:p14="http://schemas.microsoft.com/office/powerpoint/2010/main" val="373985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59" y="498021"/>
            <a:ext cx="7719366" cy="901409"/>
          </a:xfrm>
        </p:spPr>
        <p:txBody>
          <a:bodyPr>
            <a:normAutofit/>
          </a:bodyPr>
          <a:lstStyle/>
          <a:p>
            <a:r>
              <a:rPr lang="nb-NO" dirty="0"/>
              <a:t>Barn blir som regel lyttet til, men det forekommer utilsiktede hendelser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399429"/>
            <a:ext cx="7164895" cy="5148328"/>
          </a:xfrm>
        </p:spPr>
        <p:txBody>
          <a:bodyPr>
            <a:normAutofit fontScale="92500" lnSpcReduction="20000"/>
          </a:bodyPr>
          <a:lstStyle/>
          <a:p>
            <a:pPr lvl="1"/>
            <a:endParaRPr lang="nb-NO" dirty="0"/>
          </a:p>
          <a:p>
            <a:pPr lvl="1"/>
            <a:r>
              <a:rPr lang="nb-NO" dirty="0"/>
              <a:t>Tilrettelegges ikke for samarbeid og medvirkning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Får ikke tilstrekkelig informasjon, og at den er forstått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Får ikke god nok hjelp til å utvikle og danne egne synspunkter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Får ikke uttale seg før det tas avgjørelser som angår dem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Involveres i for liten grad i planlegging, gjennomføring og evaluering av tiltak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Tiltak i strid med barnets ønsker blir ikke begrunnet og forklart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Mangel på tilgjengelighet til og samtaler alene med kontaktperson 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Får for mye ansvar uten hensyn til barnets alder og modenhet</a:t>
            </a:r>
          </a:p>
          <a:p>
            <a:pPr lvl="1"/>
            <a:endParaRPr lang="nb-NO" sz="1600" dirty="0"/>
          </a:p>
          <a:p>
            <a:pPr lvl="1"/>
            <a:r>
              <a:rPr lang="nb-NO" dirty="0"/>
              <a:t>Får ikke fått anledning til å reflektere og vurdere konsekvenser ved valg av tiltak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Barns medvirkning og utfall dokumenteres ikke </a:t>
            </a:r>
          </a:p>
          <a:p>
            <a:pPr marL="2743200" lvl="8" indent="0">
              <a:buNone/>
            </a:pPr>
            <a:r>
              <a:rPr lang="nb-NO" dirty="0"/>
              <a:t>				  </a:t>
            </a:r>
            <a:r>
              <a:rPr lang="nb-NO" sz="1000" dirty="0"/>
              <a:t>(Slettebø mfl, 2019)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930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Brukerundersøkelser blant barn i det statlige barnevernet </a:t>
            </a:r>
            <a:r>
              <a:rPr lang="nb-NO" sz="1800" dirty="0"/>
              <a:t>(‘Helt eller litt enig’ i påstandene) (Rambøll, 2014 og 2016)</a:t>
            </a:r>
            <a:br>
              <a:rPr lang="nb-NO" sz="1800" dirty="0"/>
            </a:br>
            <a:r>
              <a:rPr lang="nb-NO" sz="1800" dirty="0"/>
              <a:t>							</a:t>
            </a:r>
            <a:endParaRPr lang="nb-NO" sz="13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943100"/>
            <a:ext cx="7164895" cy="3475577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dirty="0"/>
              <a:t>  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42288"/>
              </p:ext>
            </p:extLst>
          </p:nvPr>
        </p:nvGraphicFramePr>
        <p:xfrm>
          <a:off x="938891" y="1820635"/>
          <a:ext cx="6702879" cy="3861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155">
                  <a:extLst>
                    <a:ext uri="{9D8B030D-6E8A-4147-A177-3AD203B41FA5}">
                      <a16:colId xmlns:a16="http://schemas.microsoft.com/office/drawing/2014/main" val="4099847271"/>
                    </a:ext>
                  </a:extLst>
                </a:gridCol>
                <a:gridCol w="1024383">
                  <a:extLst>
                    <a:ext uri="{9D8B030D-6E8A-4147-A177-3AD203B41FA5}">
                      <a16:colId xmlns:a16="http://schemas.microsoft.com/office/drawing/2014/main" val="438688831"/>
                    </a:ext>
                  </a:extLst>
                </a:gridCol>
                <a:gridCol w="1100664">
                  <a:extLst>
                    <a:ext uri="{9D8B030D-6E8A-4147-A177-3AD203B41FA5}">
                      <a16:colId xmlns:a16="http://schemas.microsoft.com/office/drawing/2014/main" val="2901644399"/>
                    </a:ext>
                  </a:extLst>
                </a:gridCol>
                <a:gridCol w="1204698">
                  <a:extLst>
                    <a:ext uri="{9D8B030D-6E8A-4147-A177-3AD203B41FA5}">
                      <a16:colId xmlns:a16="http://schemas.microsoft.com/office/drawing/2014/main" val="4138624440"/>
                    </a:ext>
                  </a:extLst>
                </a:gridCol>
                <a:gridCol w="1090979">
                  <a:extLst>
                    <a:ext uri="{9D8B030D-6E8A-4147-A177-3AD203B41FA5}">
                      <a16:colId xmlns:a16="http://schemas.microsoft.com/office/drawing/2014/main" val="3746693961"/>
                    </a:ext>
                  </a:extLst>
                </a:gridCol>
              </a:tblGrid>
              <a:tr h="512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Fosterhjem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Institusjon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658259"/>
                  </a:ext>
                </a:extLst>
              </a:tr>
              <a:tr h="249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 Medbestemmelse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2014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2016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2014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2016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564733"/>
                  </a:ext>
                </a:extLst>
              </a:tr>
              <a:tr h="77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Jeg får være med å bestemme over det som er viktig for meg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79 %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88 %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61 %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68 %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939974"/>
                  </a:ext>
                </a:extLst>
              </a:tr>
              <a:tr h="77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Jeg får være med å bestemme over hverdagen min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83 %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90 %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67 %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72 %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576199"/>
                  </a:ext>
                </a:extLst>
              </a:tr>
              <a:tr h="77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Jeg vet hvem som er min kontaktperson i barnevernet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85 %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92 %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89 %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91 %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047572"/>
                  </a:ext>
                </a:extLst>
              </a:tr>
              <a:tr h="77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Det er lett å komme i kontakt med kontaktpersonen min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58 %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74 %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>
                          <a:effectLst/>
                        </a:rPr>
                        <a:t>43 %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</a:rPr>
                        <a:t>52 %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2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51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59" y="774098"/>
            <a:ext cx="7719366" cy="679146"/>
          </a:xfrm>
        </p:spPr>
        <p:txBody>
          <a:bodyPr>
            <a:normAutofit/>
          </a:bodyPr>
          <a:lstStyle/>
          <a:p>
            <a:r>
              <a:rPr lang="nb-NO" dirty="0"/>
              <a:t> Systemsvikt i oppfølging av internkontroll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289957"/>
            <a:ext cx="7164895" cy="5314949"/>
          </a:xfrm>
        </p:spPr>
        <p:txBody>
          <a:bodyPr>
            <a:normAutofit/>
          </a:bodyPr>
          <a:lstStyle/>
          <a:p>
            <a:r>
              <a:rPr lang="nb-NO" dirty="0"/>
              <a:t>Ansatte overlates for mye til seg selv til å finne ut hvordan oppgaver skal løses og mangelfull opplæring</a:t>
            </a:r>
          </a:p>
          <a:p>
            <a:r>
              <a:rPr lang="nb-NO" dirty="0"/>
              <a:t>Barnevernfaglige vurderinger bygger for ofte på ansattes synspunkter som ikke blir utfordret eller diskutert</a:t>
            </a:r>
          </a:p>
          <a:p>
            <a:r>
              <a:rPr lang="nb-NO" dirty="0"/>
              <a:t>Mangler systematisk evaluering av saksforløp, bruk av rutiner og veiledere</a:t>
            </a:r>
          </a:p>
          <a:p>
            <a:r>
              <a:rPr lang="nb-NO" dirty="0"/>
              <a:t>Erfaringer til barn og foreldre innhentes ikke systematisk og benyttes ikke i forbedringsarbeid, lite fokus på internkontroll</a:t>
            </a:r>
          </a:p>
          <a:p>
            <a:r>
              <a:rPr lang="nb-NO" dirty="0"/>
              <a:t>Mangel på systemer for å identifisere og kartlegge risiko og fare for svikt, og for læring og forbedring</a:t>
            </a:r>
          </a:p>
          <a:p>
            <a:r>
              <a:rPr lang="nb-NO" dirty="0"/>
              <a:t>Systemene for avviksrapportering fungerer ikke</a:t>
            </a:r>
          </a:p>
          <a:p>
            <a:r>
              <a:rPr lang="nb-NO" dirty="0"/>
              <a:t>Ansatte mangler kunnskap om interkontrollforskriften, f.eks.  hva som betegnes som avvik og hvordan meldes avvik</a:t>
            </a:r>
          </a:p>
          <a:p>
            <a:r>
              <a:rPr lang="nb-NO" dirty="0"/>
              <a:t>Svak styring og ledelse </a:t>
            </a:r>
          </a:p>
          <a:p>
            <a:r>
              <a:rPr lang="nb-NO" dirty="0"/>
              <a:t>Kommunens oppfølging av barnevernstjenesten foregår ved hjelp av uformelle samtaler med barnevernsleder</a:t>
            </a:r>
          </a:p>
          <a:p>
            <a:pPr marL="457200" indent="-457200"/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2778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Forsvarlighetskravet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551214"/>
            <a:ext cx="7164895" cy="3867463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endParaRPr lang="nb-NO" dirty="0"/>
          </a:p>
          <a:p>
            <a:pPr marL="457200" indent="-457200"/>
            <a:r>
              <a:rPr lang="nb-NO" altLang="nb-NO" sz="2800" dirty="0"/>
              <a:t>Forsvarlighetskravet blir ofte forstått som en rettslig standard, men det legges for lite vekt på kravene knyttet til tilfredsstillende kvalitet, at hjelpen ytes i tide og i et tilstrekkelig omfang</a:t>
            </a:r>
          </a:p>
          <a:p>
            <a:pPr marL="457200" indent="-457200"/>
            <a:endParaRPr lang="nb-NO" altLang="nb-NO" sz="2800" dirty="0"/>
          </a:p>
          <a:p>
            <a:pPr marL="457200" indent="-457200"/>
            <a:r>
              <a:rPr lang="nb-NO" altLang="nb-NO" sz="2800" dirty="0"/>
              <a:t>Forsvarlighetskravet forutsetter at </a:t>
            </a:r>
            <a:r>
              <a:rPr lang="nb-NO" altLang="nb-NO" sz="2800" dirty="0" err="1"/>
              <a:t>bvt</a:t>
            </a:r>
            <a:r>
              <a:rPr lang="nb-NO" altLang="nb-NO" sz="2800" dirty="0"/>
              <a:t> overholder føringer i internkontrollforskriften og at virksomheten har en arbeidskultur som evner å være oppmerksom på risiko, har systemer som fungerer ved utilsiktede hendelser og som sikrer organisatorisk læring</a:t>
            </a:r>
          </a:p>
        </p:txBody>
      </p:sp>
    </p:spTree>
    <p:extLst>
      <p:ext uri="{BB962C8B-B14F-4D97-AF65-F5344CB8AC3E}">
        <p14:creationId xmlns:p14="http://schemas.microsoft.com/office/powerpoint/2010/main" val="2908552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Politikerne må ta et ansvar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551214"/>
            <a:ext cx="7164895" cy="3867463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endParaRPr lang="nb-NO" dirty="0"/>
          </a:p>
          <a:p>
            <a:pPr marL="457200" indent="-457200"/>
            <a:r>
              <a:rPr lang="nb-NO" sz="2800" dirty="0"/>
              <a:t>Et lokalpolitisk eierskap til barneverns-tjenesten er nødvendig for at barneverns-tjenesten skal kunne levere gode tjenester. </a:t>
            </a:r>
          </a:p>
          <a:p>
            <a:pPr marL="457200" indent="-457200"/>
            <a:endParaRPr lang="nb-NO" sz="2800" dirty="0"/>
          </a:p>
          <a:p>
            <a:pPr marL="457200" indent="-457200"/>
            <a:r>
              <a:rPr lang="nb-NO" sz="2800" dirty="0"/>
              <a:t>Lokalpolitikerne er de øverste ansvarlige for barnevernstjenesten og skal derfor sørge for de nødvendig økonomiske ramme-betingelsene, påse at barnevernoppgavene utføres etter gjeldende regelverk og at tjenestene er forsvarlige.</a:t>
            </a:r>
          </a:p>
          <a:p>
            <a:pPr marL="457200" indent="-457200"/>
            <a:endParaRPr lang="nb-NO" altLang="nb-NO" sz="2800" dirty="0"/>
          </a:p>
        </p:txBody>
      </p:sp>
    </p:spTree>
    <p:extLst>
      <p:ext uri="{BB962C8B-B14F-4D97-AF65-F5344CB8AC3E}">
        <p14:creationId xmlns:p14="http://schemas.microsoft.com/office/powerpoint/2010/main" val="428241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59" y="774097"/>
            <a:ext cx="7719366" cy="638324"/>
          </a:xfrm>
        </p:spPr>
        <p:txBody>
          <a:bodyPr/>
          <a:lstStyle/>
          <a:p>
            <a:r>
              <a:rPr lang="nb-NO" dirty="0"/>
              <a:t>Litteratur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5222" y="1330778"/>
            <a:ext cx="7235802" cy="50618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Bijleveld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van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Ganna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Dedding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C.W.M &amp;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Bunders-Aelen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J.F (2013) Children’s and young people’s participation within child welfare 	and child protection services: a state-of-the art review.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 &amp; Family Social Work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1-10, doi:10.1111/cfs.12082.</a:t>
            </a: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Christiansen, Ø. (2012) «Hvorfor har barnevernet problemer med å se og behandle barn og unge som aktører?»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Norges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Barnevern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	(1–2): 16–29.</a:t>
            </a: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Husby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I.S. H., Slettebø, T. &amp;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Juul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(2018) Partnerships with children in child welfare: The importance of trust and pedagogical 	support.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&amp; Family Social Work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DOU:10.1111/cfs.12435</a:t>
            </a:r>
          </a:p>
          <a:p>
            <a:pPr>
              <a:lnSpc>
                <a:spcPct val="10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Mannion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(2007) Going Spatial, Going Relational: Why ‘‘listening to children’’ and children’s participation needs reframing. 	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Discourse: studies in the cultural politics of education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28, No. 3, pp. 405-420</a:t>
            </a:r>
          </a:p>
          <a:p>
            <a:pPr>
              <a:lnSpc>
                <a:spcPct val="10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Rambøll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2016) 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Brukerundersøkelse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statlige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private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barneverntiltak</a:t>
            </a: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Seim, S. &amp; T. Slettebø (ed.)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(2007)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Brukermedvirkning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barnevernet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Oslo: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Universitetsforlaget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Seim, S. and T. Slettebø (2011) Collective Participation in Child Protection Services: Partnership or Tokenism?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of 	Social Work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Nr.1, s.1-16.</a:t>
            </a:r>
          </a:p>
          <a:p>
            <a:pPr>
              <a:lnSpc>
                <a:spcPct val="10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Seim, S. &amp; Slettebø, T. (2017) Challenges of participation in Child Welfare.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of Social Work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 	10.1080/13691457.2017.1320531</a:t>
            </a: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Shier, H. (2001) Pathways to Participation: Openings, Opportunities and Obligations. </a:t>
            </a:r>
            <a:r>
              <a:rPr lang="nb-NO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nb-N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 </a:t>
            </a:r>
            <a:r>
              <a:rPr lang="nb-NO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15, 107-117</a:t>
            </a:r>
          </a:p>
          <a:p>
            <a:pPr>
              <a:lnSpc>
                <a:spcPct val="10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Slettebø, T. (2013), Partnership with Parents of Children in Care: A Study of Collective User Participation in Child Protection Services. 	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Journal of Social Work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43(3): 579-595.</a:t>
            </a: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Slettebø, T. og S. Seim (2016) Forskningssirkler som grunnlag for kompetanseutvikling i praksis og utdanning. </a:t>
            </a:r>
            <a:r>
              <a:rPr lang="nb-N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Tidsskriftet Norges 	Barnevern, </a:t>
            </a: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(3-4): 184-225. </a:t>
            </a:r>
          </a:p>
          <a:p>
            <a:pPr>
              <a:lnSpc>
                <a:spcPct val="100000"/>
              </a:lnSpc>
            </a:pP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Slettebø, T., Flacké, A., de Flon, H., Negård, I.L. og Oterholm, I. (2016) </a:t>
            </a:r>
            <a:r>
              <a:rPr lang="nb-N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Familieråd i familievernet. Evaluering av et pilotprosjekt 	2013-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nb-N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2017</a:t>
            </a: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vitenskapelige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høgskole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rapport 2016/3. </a:t>
            </a:r>
          </a:p>
          <a:p>
            <a:pPr>
              <a:lnSpc>
                <a:spcPct val="100000"/>
              </a:lnSpc>
            </a:pP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Slettebø, T., Briseid, K., Brodtkorb, E., Skjeggestad, E. Sverdrup, S. og Sørensen, T. (2019) </a:t>
            </a:r>
            <a:r>
              <a:rPr lang="nb-N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Godt nok barnevern? Forståelser av 	forsvarlighet og internkontroll i den kommunale barneverntjenesten</a:t>
            </a: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VID Rapport 2019/3, under trykking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Vis, S. A., and N. Thomas (2009) Beyond talking - children’s participation in Norwegian care and welfare cases,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	of Social Work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(2) pp. 155-168.</a:t>
            </a:r>
            <a:endParaRPr lang="nb-NO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Vis, S. A., Holtan, A. &amp; Thomas, N. (2012) Obstacles for Child Participation in Care and Protection Cases—why Norwegian social 	workers find it difficult. </a:t>
            </a:r>
            <a:r>
              <a:rPr lang="nb-N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r>
              <a:rPr lang="nb-NO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Abuse</a:t>
            </a:r>
            <a:r>
              <a:rPr lang="nb-N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nb-NO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Vol.</a:t>
            </a:r>
            <a:r>
              <a:rPr lang="nb-NO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21: 7–23 </a:t>
            </a:r>
          </a:p>
        </p:txBody>
      </p:sp>
    </p:spTree>
    <p:extLst>
      <p:ext uri="{BB962C8B-B14F-4D97-AF65-F5344CB8AC3E}">
        <p14:creationId xmlns:p14="http://schemas.microsoft.com/office/powerpoint/2010/main" val="184048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Disposjon</a:t>
            </a:r>
            <a:r>
              <a:rPr lang="nb-NO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836420"/>
            <a:ext cx="7164895" cy="35822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Hva forstår vi med barns medvirkning?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Hvorfor?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Hva forteller forskningen?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Veien videre – med fokus på forsvarlighetskravet</a:t>
            </a:r>
          </a:p>
        </p:txBody>
      </p:sp>
    </p:spTree>
    <p:extLst>
      <p:ext uri="{BB962C8B-B14F-4D97-AF65-F5344CB8AC3E}">
        <p14:creationId xmlns:p14="http://schemas.microsoft.com/office/powerpoint/2010/main" val="168019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Føringer for barns medvirkning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869620"/>
            <a:ext cx="7164895" cy="4579948"/>
          </a:xfrm>
        </p:spPr>
        <p:txBody>
          <a:bodyPr>
            <a:normAutofit/>
          </a:bodyPr>
          <a:lstStyle/>
          <a:p>
            <a:r>
              <a:rPr lang="nb-NO" dirty="0" err="1"/>
              <a:t>FN’s</a:t>
            </a:r>
            <a:r>
              <a:rPr lang="nb-NO" dirty="0"/>
              <a:t> barnekonvensjon, artikkel 12</a:t>
            </a:r>
          </a:p>
          <a:p>
            <a:endParaRPr lang="nb-NO" dirty="0"/>
          </a:p>
          <a:p>
            <a:r>
              <a:rPr lang="nb-NO" dirty="0"/>
              <a:t>Norges grunnlov, § 104</a:t>
            </a:r>
          </a:p>
          <a:p>
            <a:endParaRPr lang="nb-NO" dirty="0"/>
          </a:p>
          <a:p>
            <a:r>
              <a:rPr lang="nb-NO" dirty="0"/>
              <a:t>Barnevernloven, §§ 4-1 (2) og 6-3 (1)</a:t>
            </a:r>
          </a:p>
          <a:p>
            <a:endParaRPr lang="nb-NO" dirty="0"/>
          </a:p>
          <a:p>
            <a:r>
              <a:rPr lang="nb-NO" dirty="0"/>
              <a:t>Forsvarlighetskravet </a:t>
            </a:r>
            <a:r>
              <a:rPr lang="nb-NO" dirty="0" err="1"/>
              <a:t>bvl</a:t>
            </a:r>
            <a:r>
              <a:rPr lang="nb-NO" dirty="0"/>
              <a:t>.  § 1-4, Internkontrollforskriften, § 3, (2), bokstav a</a:t>
            </a:r>
          </a:p>
          <a:p>
            <a:endParaRPr lang="nb-NO" dirty="0"/>
          </a:p>
          <a:p>
            <a:r>
              <a:rPr lang="nb-NO" dirty="0"/>
              <a:t>Nasjonale kvalitetsmål for barnevernstjenesten, pkt. 3</a:t>
            </a:r>
          </a:p>
          <a:p>
            <a:endParaRPr lang="nb-NO" dirty="0"/>
          </a:p>
          <a:p>
            <a:r>
              <a:rPr lang="nb-NO" dirty="0"/>
              <a:t>I vurderingen av barnets beste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950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barns medvirkning?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732354"/>
            <a:ext cx="7164895" cy="4278832"/>
          </a:xfrm>
        </p:spPr>
        <p:txBody>
          <a:bodyPr>
            <a:normAutofit/>
          </a:bodyPr>
          <a:lstStyle/>
          <a:p>
            <a:r>
              <a:rPr lang="nb-NO" dirty="0"/>
              <a:t>Barns medvirkning er en rettighet, jfr. Barnekonvensjonen, Grunnloven, barnevernsloven og internkontrollforskriften</a:t>
            </a:r>
          </a:p>
          <a:p>
            <a:endParaRPr lang="nb-NO" dirty="0"/>
          </a:p>
          <a:p>
            <a:r>
              <a:rPr lang="nb-NO" dirty="0"/>
              <a:t>Undersøkelser har vist at barns medvirkning har betydning for barns utvikling:</a:t>
            </a:r>
          </a:p>
          <a:p>
            <a:endParaRPr lang="nb-NO" dirty="0"/>
          </a:p>
          <a:p>
            <a:pPr lvl="1"/>
            <a:r>
              <a:rPr lang="nb-NO" dirty="0"/>
              <a:t>Føler seg inkludert</a:t>
            </a:r>
          </a:p>
          <a:p>
            <a:pPr lvl="1"/>
            <a:r>
              <a:rPr lang="nb-NO" dirty="0"/>
              <a:t>Forpliktet av å delta i beslutningsprosesser</a:t>
            </a:r>
          </a:p>
          <a:p>
            <a:pPr lvl="1"/>
            <a:r>
              <a:rPr lang="nb-NO" dirty="0"/>
              <a:t>Gir økt selvfølelse, følelse av mestring og kontroll i eget liv</a:t>
            </a:r>
          </a:p>
          <a:p>
            <a:pPr lvl="1"/>
            <a:r>
              <a:rPr lang="nb-NO" dirty="0"/>
              <a:t>Bidrar til bedre tjenester og virkningsfulle tiltak</a:t>
            </a:r>
          </a:p>
          <a:p>
            <a:pPr lvl="1"/>
            <a:r>
              <a:rPr lang="nb-NO" dirty="0"/>
              <a:t>Gir økt velferd </a:t>
            </a:r>
          </a:p>
          <a:p>
            <a:pPr marL="2743200" lvl="8" indent="0">
              <a:buNone/>
            </a:pPr>
            <a:r>
              <a:rPr lang="nb-NO" dirty="0"/>
              <a:t>		(</a:t>
            </a:r>
            <a:r>
              <a:rPr lang="nb-NO" dirty="0" err="1"/>
              <a:t>Bijleveld</a:t>
            </a:r>
            <a:r>
              <a:rPr lang="nb-NO" dirty="0"/>
              <a:t> et al, 2013, Vis et al 2011)</a:t>
            </a:r>
          </a:p>
          <a:p>
            <a:pPr marL="2743200" lvl="8" indent="0">
              <a:buNone/>
            </a:pPr>
            <a:endParaRPr lang="nb-NO" dirty="0"/>
          </a:p>
          <a:p>
            <a:pPr lvl="1"/>
            <a:r>
              <a:rPr lang="nb-NO" sz="2400" dirty="0">
                <a:solidFill>
                  <a:srgbClr val="FF0000"/>
                </a:solidFill>
              </a:rPr>
              <a:t>Forebygge fare for utilsiktede hendelser</a:t>
            </a:r>
          </a:p>
        </p:txBody>
      </p:sp>
    </p:spTree>
    <p:extLst>
      <p:ext uri="{BB962C8B-B14F-4D97-AF65-F5344CB8AC3E}">
        <p14:creationId xmlns:p14="http://schemas.microsoft.com/office/powerpoint/2010/main" val="238037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 skiller mellom ulike nivåer og grader av medvirkning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987296"/>
            <a:ext cx="7164895" cy="4413504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u="sng" dirty="0"/>
              <a:t>Ulike nivåer</a:t>
            </a:r>
            <a:r>
              <a:rPr lang="nb-NO" sz="26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	</a:t>
            </a:r>
            <a:r>
              <a:rPr lang="nb-NO" u="sng" dirty="0">
                <a:solidFill>
                  <a:srgbClr val="FF0000"/>
                </a:solidFill>
              </a:rPr>
              <a:t>Individuell medvirkning</a:t>
            </a:r>
            <a:r>
              <a:rPr lang="nb-NO" u="sng" dirty="0"/>
              <a:t>;</a:t>
            </a:r>
            <a:r>
              <a:rPr lang="nb-NO" dirty="0"/>
              <a:t> formålet er på påvirke i egen 	sak (</a:t>
            </a:r>
            <a:r>
              <a:rPr lang="nb-NO" i="1" dirty="0"/>
              <a:t>Definere egne problemer, definere egne mål, delta i 	kartleggingen, velge virkemidler, skrive egne planer, delta 	på møter og løpende evaluering</a:t>
            </a:r>
            <a:r>
              <a:rPr lang="nb-NO" dirty="0"/>
              <a:t>) eller under et 	institusjonsopphold (i forberedelser, under og etter)</a:t>
            </a:r>
          </a:p>
          <a:p>
            <a:endParaRPr lang="nb-NO" dirty="0"/>
          </a:p>
          <a:p>
            <a:r>
              <a:rPr lang="nb-NO" dirty="0"/>
              <a:t>	</a:t>
            </a:r>
            <a:r>
              <a:rPr lang="nb-NO" u="sng" dirty="0">
                <a:solidFill>
                  <a:srgbClr val="FF0000"/>
                </a:solidFill>
              </a:rPr>
              <a:t>Kollektiv medvirkning </a:t>
            </a:r>
            <a:r>
              <a:rPr lang="nb-NO" dirty="0">
                <a:solidFill>
                  <a:srgbClr val="FF0000"/>
                </a:solidFill>
              </a:rPr>
              <a:t>(systemnivå); </a:t>
            </a:r>
            <a:r>
              <a:rPr lang="nb-NO" dirty="0"/>
              <a:t>formålet er å påvirke på 	utviklingen av det generelle tjenestetilbudet (</a:t>
            </a:r>
            <a:r>
              <a:rPr lang="nb-NO" i="1" dirty="0"/>
              <a:t>Kontakt med 	interesseorganisasjoner, brukerundersøkelser, brukerråd, 	høringsmøter, dialogkonferanser, arbeidsgrupper, forskning, 	erfaringsformidlere, peer mentors, beboermøter)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b-NO" u="sng" dirty="0">
                <a:solidFill>
                  <a:srgbClr val="FF0000"/>
                </a:solidFill>
              </a:rPr>
              <a:t>Politisk medvirkning</a:t>
            </a:r>
            <a:r>
              <a:rPr lang="nb-NO" u="sng" dirty="0"/>
              <a:t>;</a:t>
            </a:r>
            <a:r>
              <a:rPr lang="nb-NO" dirty="0"/>
              <a:t> formålet er å påvirke på utviklingen av politikk (</a:t>
            </a:r>
            <a:r>
              <a:rPr lang="nb-NO" i="1" dirty="0"/>
              <a:t>Delta i policyutforming, høringsuttalelser, lobbyvirksomhet </a:t>
            </a:r>
            <a:r>
              <a:rPr lang="nb-NO" i="1" dirty="0" err="1"/>
              <a:t>osv</a:t>
            </a:r>
            <a:r>
              <a:rPr lang="nb-NO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177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u="sng" dirty="0"/>
              <a:t>Ulike grader </a:t>
            </a:r>
            <a:r>
              <a:rPr lang="nb-NO" dirty="0"/>
              <a:t>av medvirkning   (</a:t>
            </a:r>
            <a:r>
              <a:rPr lang="nb-NO" dirty="0" err="1"/>
              <a:t>Shier</a:t>
            </a:r>
            <a:r>
              <a:rPr lang="nb-NO" dirty="0"/>
              <a:t>, 2001)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782383"/>
              </p:ext>
            </p:extLst>
          </p:nvPr>
        </p:nvGraphicFramePr>
        <p:xfrm>
          <a:off x="1025525" y="1411289"/>
          <a:ext cx="7165975" cy="323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21802"/>
              </p:ext>
            </p:extLst>
          </p:nvPr>
        </p:nvGraphicFramePr>
        <p:xfrm>
          <a:off x="1524000" y="1844705"/>
          <a:ext cx="6096000" cy="367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302545788"/>
                    </a:ext>
                  </a:extLst>
                </a:gridCol>
              </a:tblGrid>
              <a:tr h="734700">
                <a:tc>
                  <a:txBody>
                    <a:bodyPr/>
                    <a:lstStyle/>
                    <a:p>
                      <a:r>
                        <a:rPr lang="nb-NO" sz="2000" dirty="0"/>
                        <a:t>1. Barn blir lyttet</a:t>
                      </a:r>
                      <a:r>
                        <a:rPr lang="nb-NO" sz="2000" baseline="0" dirty="0"/>
                        <a:t> til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44363"/>
                  </a:ext>
                </a:extLst>
              </a:tr>
              <a:tr h="734700">
                <a:tc>
                  <a:txBody>
                    <a:bodyPr/>
                    <a:lstStyle/>
                    <a:p>
                      <a:r>
                        <a:rPr lang="nb-NO" sz="2000" dirty="0"/>
                        <a:t>2. Barn får</a:t>
                      </a:r>
                      <a:r>
                        <a:rPr lang="nb-NO" sz="2000" baseline="0" dirty="0"/>
                        <a:t> støtte til å uttrykke sine ønsker og synspunkter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74117"/>
                  </a:ext>
                </a:extLst>
              </a:tr>
              <a:tr h="734700">
                <a:tc>
                  <a:txBody>
                    <a:bodyPr/>
                    <a:lstStyle/>
                    <a:p>
                      <a:r>
                        <a:rPr lang="nb-NO" sz="2000" dirty="0"/>
                        <a:t>3. Barns ønsker og synspunkter blir tatt hensyn 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744915"/>
                  </a:ext>
                </a:extLst>
              </a:tr>
              <a:tr h="734700">
                <a:tc>
                  <a:txBody>
                    <a:bodyPr/>
                    <a:lstStyle/>
                    <a:p>
                      <a:r>
                        <a:rPr lang="nb-NO" sz="2000" dirty="0"/>
                        <a:t>4. Barn</a:t>
                      </a:r>
                      <a:r>
                        <a:rPr lang="nb-NO" sz="2000" baseline="0" dirty="0"/>
                        <a:t> involveres i beslutningsprosesser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357861"/>
                  </a:ext>
                </a:extLst>
              </a:tr>
              <a:tr h="734700">
                <a:tc>
                  <a:txBody>
                    <a:bodyPr/>
                    <a:lstStyle/>
                    <a:p>
                      <a:r>
                        <a:rPr lang="nb-NO" sz="2000" dirty="0"/>
                        <a:t>5. Barn deler</a:t>
                      </a:r>
                      <a:r>
                        <a:rPr lang="nb-NO" sz="2000" baseline="0" dirty="0"/>
                        <a:t> innflytelse og ansvar i beslutningsprosesser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4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82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59" y="774097"/>
            <a:ext cx="7719366" cy="728700"/>
          </a:xfrm>
        </p:spPr>
        <p:txBody>
          <a:bodyPr/>
          <a:lstStyle/>
          <a:p>
            <a:r>
              <a:rPr lang="nb-NO" dirty="0"/>
              <a:t>Barns medvirkning må forstås relasjonelt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311965"/>
            <a:ext cx="7164895" cy="4619709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endParaRPr lang="nb-NO" altLang="nb-NO" sz="2400" dirty="0"/>
          </a:p>
          <a:p>
            <a:pPr marL="457200" indent="-457200"/>
            <a:r>
              <a:rPr lang="nb-NO" altLang="nb-NO" sz="2400" dirty="0"/>
              <a:t>Barna må kunne føle trygghet i situasjonen for å dele sine følelser, tanker og synspunkter</a:t>
            </a:r>
          </a:p>
          <a:p>
            <a:pPr marL="457200" indent="-457200"/>
            <a:endParaRPr lang="nb-NO" altLang="nb-NO" sz="2400" dirty="0"/>
          </a:p>
          <a:p>
            <a:pPr marL="457200" indent="-457200"/>
            <a:r>
              <a:rPr lang="nb-NO" altLang="nb-NO" sz="2400" dirty="0"/>
              <a:t>Trenger ofte hjelp å utvikle sine synspunkter, gi uttrykk for disse og til å forstå hva som skjer, for eksempel av en saksbehandler, miljøarbeider, forelder, personer i familie og nettverk, venner, noen til har tillit til</a:t>
            </a:r>
          </a:p>
          <a:p>
            <a:pPr marL="457200" indent="-457200"/>
            <a:endParaRPr lang="nb-NO" altLang="nb-NO" sz="2400" dirty="0"/>
          </a:p>
          <a:p>
            <a:pPr marL="457200" indent="-457200"/>
            <a:r>
              <a:rPr lang="nb-NO" altLang="nb-NO" sz="2400" dirty="0"/>
              <a:t>Satt i system: en </a:t>
            </a:r>
            <a:r>
              <a:rPr lang="nb-NO" altLang="nb-NO" sz="2400" u="sng" dirty="0"/>
              <a:t>tillitsperson</a:t>
            </a:r>
            <a:r>
              <a:rPr lang="nb-NO" altLang="nb-NO" sz="2400" dirty="0"/>
              <a:t> som skal sikre at barnets perspektiv og opplevelser kommer frem, barnets </a:t>
            </a:r>
            <a:r>
              <a:rPr lang="nb-NO" altLang="nb-NO" sz="2400" u="sng" dirty="0"/>
              <a:t>talsperson</a:t>
            </a:r>
            <a:r>
              <a:rPr lang="nb-NO" altLang="nb-NO" sz="2400" dirty="0"/>
              <a:t>, barnets </a:t>
            </a:r>
            <a:r>
              <a:rPr lang="nb-NO" altLang="nb-NO" sz="2400" u="sng" dirty="0"/>
              <a:t>støtteperson</a:t>
            </a:r>
            <a:r>
              <a:rPr lang="nb-NO" altLang="nb-NO" sz="2400" dirty="0"/>
              <a:t> i familieråd osv.</a:t>
            </a:r>
          </a:p>
          <a:p>
            <a:pPr marL="457200" indent="-457200"/>
            <a:endParaRPr lang="nb-NO" altLang="nb-NO" sz="2400" dirty="0"/>
          </a:p>
          <a:p>
            <a:pPr marL="457200" indent="-457200"/>
            <a:r>
              <a:rPr lang="nb-NO" altLang="nb-NO" sz="2400" dirty="0"/>
              <a:t>Hvem kan støtte barn og unge medvirkning når de bor på         </a:t>
            </a:r>
          </a:p>
          <a:p>
            <a:pPr marL="0" indent="0">
              <a:buNone/>
            </a:pPr>
            <a:r>
              <a:rPr lang="nb-NO" altLang="nb-NO" sz="2400" dirty="0"/>
              <a:t>       institusjon?</a:t>
            </a:r>
          </a:p>
          <a:p>
            <a:pPr marL="457200" indent="-457200"/>
            <a:endParaRPr lang="nb-NO" altLang="nb-NO" sz="2400" dirty="0"/>
          </a:p>
          <a:p>
            <a:pPr marL="457200" indent="-457200"/>
            <a:endParaRPr lang="nb-NO" sz="2400" dirty="0"/>
          </a:p>
          <a:p>
            <a:pPr marL="2743200" lvl="8" indent="0">
              <a:buNone/>
            </a:pPr>
            <a:r>
              <a:rPr lang="nb-NO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50733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Barns medvirkning må også forstås materielt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0288" y="1887574"/>
            <a:ext cx="7541249" cy="384266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Hvor og hvordan får barn informasjon om barneverntjenesten og hva får de informasjon om? Hvem kan de ta kontakt med når de trenger hjelp?</a:t>
            </a:r>
          </a:p>
          <a:p>
            <a:endParaRPr lang="nb-NO" dirty="0"/>
          </a:p>
          <a:p>
            <a:r>
              <a:rPr lang="nb-NO" dirty="0"/>
              <a:t> Hvordan henvender barneverntjenestene seg til barn på sine websider?</a:t>
            </a:r>
          </a:p>
          <a:p>
            <a:endParaRPr lang="nb-NO" dirty="0"/>
          </a:p>
          <a:p>
            <a:r>
              <a:rPr lang="nb-NO" dirty="0"/>
              <a:t>Hvor tilgjengelig er barneverntjenesten for barn, for eksempel tilgangen til saksbehandler? </a:t>
            </a:r>
          </a:p>
          <a:p>
            <a:endParaRPr lang="nb-NO" dirty="0"/>
          </a:p>
          <a:p>
            <a:r>
              <a:rPr lang="nb-NO" dirty="0"/>
              <a:t>Legger de fysiske forholdene ved tjenestene til rette for samtaler og utvikling av tillit? Finnes det egnede rom for samtaler med barn?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256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Forholdet mellom barnets rett til medvirkning </a:t>
            </a:r>
            <a:r>
              <a:rPr lang="nb-NO"/>
              <a:t>og vurdering av barnets beste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6128" y="1732353"/>
            <a:ext cx="7164895" cy="46286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Prinsippet om barnets medvirkningsrett må ses i sammenheng med prinsippet om barnets beste</a:t>
            </a:r>
          </a:p>
          <a:p>
            <a:endParaRPr lang="nb-NO" dirty="0"/>
          </a:p>
          <a:p>
            <a:r>
              <a:rPr lang="nb-NO" dirty="0" err="1"/>
              <a:t>Fn’s</a:t>
            </a:r>
            <a:r>
              <a:rPr lang="nb-NO" dirty="0"/>
              <a:t> barnekomite har uttalt at en faglig vurdering av hva som     er best for et barn, først kan skje når barnet har fått anledning til å uttale seg om sine synspunkter, og det er lagt tilstrekkelig vekt på disse synspunktene</a:t>
            </a:r>
          </a:p>
          <a:p>
            <a:endParaRPr lang="nb-NO" dirty="0"/>
          </a:p>
          <a:p>
            <a:r>
              <a:rPr lang="nb-NO" dirty="0"/>
              <a:t>Barnets rett til å uttale seg er ikke avgrenset til en bestemt sakstype, barn har en ubetinget informasjons- og uttalerett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0019098"/>
      </p:ext>
    </p:extLst>
  </p:cSld>
  <p:clrMapOvr>
    <a:masterClrMapping/>
  </p:clrMapOvr>
</p:sld>
</file>

<file path=ppt/theme/theme1.xml><?xml version="1.0" encoding="utf-8"?>
<a:theme xmlns:a="http://schemas.openxmlformats.org/drawingml/2006/main" name="PPTMal_V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5C36"/>
      </a:accent1>
      <a:accent2>
        <a:srgbClr val="004346"/>
      </a:accent2>
      <a:accent3>
        <a:srgbClr val="12D9ED"/>
      </a:accent3>
      <a:accent4>
        <a:srgbClr val="8FF0B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VID.potx" id="{EE637ADF-7CBA-461E-A66B-01BC7CC8EF15}" vid="{8BAB07BD-FF24-4257-82A7-221EE685F1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PPTMal_VID</Template>
  <TotalTime>3131</TotalTime>
  <Words>1132</Words>
  <Application>Microsoft Office PowerPoint</Application>
  <PresentationFormat>Skjermfremvisning (4:3)</PresentationFormat>
  <Paragraphs>201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PPTMal_VID</vt:lpstr>
      <vt:lpstr>Barns medvirkning i barnevernet Hva – hvorfor og hvordan?    </vt:lpstr>
      <vt:lpstr>Disposjon </vt:lpstr>
      <vt:lpstr>Føringer for barns medvirkning</vt:lpstr>
      <vt:lpstr>Hvorfor barns medvirkning?</vt:lpstr>
      <vt:lpstr>Vi skiller mellom ulike nivåer og grader av medvirkning </vt:lpstr>
      <vt:lpstr>Ulike grader av medvirkning   (Shier, 2001)   </vt:lpstr>
      <vt:lpstr>Barns medvirkning må forstås relasjonelt</vt:lpstr>
      <vt:lpstr>Barns medvirkning må også forstås materielt</vt:lpstr>
      <vt:lpstr>Forholdet mellom barnets rett til medvirkning og vurdering av barnets beste</vt:lpstr>
      <vt:lpstr>Men, det er gjort unntak i hastesaker</vt:lpstr>
      <vt:lpstr>Barn blir som regel lyttet til, men det forekommer utilsiktede hendelser</vt:lpstr>
      <vt:lpstr>Brukerundersøkelser blant barn i det statlige barnevernet (‘Helt eller litt enig’ i påstandene) (Rambøll, 2014 og 2016)        </vt:lpstr>
      <vt:lpstr> Systemsvikt i oppfølging av internkontroll</vt:lpstr>
      <vt:lpstr>Forsvarlighetskravet</vt:lpstr>
      <vt:lpstr>Politikerne må ta et ansvar</vt:lpstr>
      <vt:lpstr>Litteratur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Inger</dc:creator>
  <dc:description>template by officeconsult.no</dc:description>
  <cp:lastModifiedBy>Asbjørn Sagstad</cp:lastModifiedBy>
  <cp:revision>179</cp:revision>
  <cp:lastPrinted>2019-04-01T05:46:59Z</cp:lastPrinted>
  <dcterms:created xsi:type="dcterms:W3CDTF">2016-07-18T07:15:41Z</dcterms:created>
  <dcterms:modified xsi:type="dcterms:W3CDTF">2019-04-27T18:14:33Z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