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8" r:id="rId3"/>
  </p:sldMasterIdLst>
  <p:sldIdLst>
    <p:sldId id="824" r:id="rId4"/>
    <p:sldId id="1243" r:id="rId5"/>
    <p:sldId id="1242" r:id="rId6"/>
    <p:sldId id="856" r:id="rId7"/>
    <p:sldId id="1239" r:id="rId8"/>
    <p:sldId id="1240" r:id="rId9"/>
    <p:sldId id="1237" r:id="rId10"/>
    <p:sldId id="1235" r:id="rId11"/>
    <p:sldId id="1220" r:id="rId12"/>
    <p:sldId id="1219" r:id="rId13"/>
    <p:sldId id="1221" r:id="rId14"/>
    <p:sldId id="1222" r:id="rId15"/>
    <p:sldId id="1223" r:id="rId16"/>
    <p:sldId id="1230" r:id="rId17"/>
    <p:sldId id="1231" r:id="rId18"/>
    <p:sldId id="1232" r:id="rId19"/>
    <p:sldId id="1233" r:id="rId20"/>
    <p:sldId id="1229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90"/>
  </p:normalViewPr>
  <p:slideViewPr>
    <p:cSldViewPr snapToGrid="0" snapToObjects="1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B2EB4B-D87E-774C-88EF-BD282DE08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5A4BCC6-EF87-3144-B94C-FFE49AB1F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1C62F52-86EB-9246-B372-AA295A5B0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80C7-A7A1-7941-8AF8-A471CA41FA85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38F20E1-93C2-2B4A-BE49-5D2371D5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4A19719-8EB4-8147-9A34-6A19E9AC9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9734-A8E0-F54F-99CF-9EA1079947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063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E6865B-6C3F-FD46-87C7-B0351BF5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F70F1D9-23E0-454F-BC7D-376077BC2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4481D8B-4308-8D4E-B981-FC49193E6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80C7-A7A1-7941-8AF8-A471CA41FA85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977CC6-1AA1-A14D-8B75-60ECC99D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3E2F0D-5675-4040-A2B7-FAB254835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9734-A8E0-F54F-99CF-9EA1079947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8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785AFD1-F292-3342-9930-3E9A64B25A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CC27EC8-62FC-0944-8165-D8DD7258A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C7B1F7-8B3A-E04B-BDA6-1A31375AE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80C7-A7A1-7941-8AF8-A471CA41FA85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7EA9EE-52CE-8D4E-BA10-B1CD5FEA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A9EDF9D-0FB5-6C46-B74D-A55605D4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9734-A8E0-F54F-99CF-9EA1079947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031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01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368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52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211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15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613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17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0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5D1F00-04B2-EA49-BDBA-C61330A4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6264E2-AAEE-094C-87FB-BBBE6E09C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CC038A-F0EC-7F4E-96DE-378836814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80C7-A7A1-7941-8AF8-A471CA41FA85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BAB01E1-52B8-2545-8EC6-1743E44F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12C92D7-9302-F94F-ADD3-04A2BE27A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9734-A8E0-F54F-99CF-9EA1079947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697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39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05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06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5646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07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70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12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56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161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71519" y="1285562"/>
            <a:ext cx="9994596" cy="720775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78685" y="2160728"/>
            <a:ext cx="1003351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829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C90F49-7626-AB48-9F9B-59BF778E1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11091A-FE64-2A4D-9549-4E4682401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4ABF1C1-8ADD-6A46-8F46-E2340031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80C7-A7A1-7941-8AF8-A471CA41FA85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C8F11B-774C-8643-AC41-48268A9F6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18872A-EDD8-A548-A869-63F74B439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9734-A8E0-F54F-99CF-9EA1079947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599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6D9A34-B321-B744-BB25-899C64FAD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3B10D2-A8CA-D843-A7D4-21805C61B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FD04DB9-4426-354B-BFFD-50CD796AC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ED326F5-7C74-3945-9C85-17FED0D79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80C7-A7A1-7941-8AF8-A471CA41FA85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C87B261-D3D0-3F4D-BCE5-61931E446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67A898F-460C-714D-975C-31B0CCCEA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9734-A8E0-F54F-99CF-9EA1079947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75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8F50AC-6083-FA47-BEBA-A5EFB9FF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6F1630C-CF3A-7D49-9D2E-F949BE3AB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D2AC70E-29D0-7441-824F-0039EF0CB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478887D-0F55-E24D-924E-34B358966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82D43EA-B4E7-BC40-9CBB-C9F20F3D3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94C4821-F143-074C-8649-83EE004D1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80C7-A7A1-7941-8AF8-A471CA41FA85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70545E6-A96D-6D46-95FB-07E92D9E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6428941-A207-7747-92F0-32C53E17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9734-A8E0-F54F-99CF-9EA1079947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353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E82ADC-EAE3-6546-8098-7042E9CDF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AF6DA5C-1CFD-8D4D-8AC0-11F66F65C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80C7-A7A1-7941-8AF8-A471CA41FA85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9C375AF-509C-DF40-8202-B3E661E24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9C958D3-59C2-5B47-B844-1DE63992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9734-A8E0-F54F-99CF-9EA1079947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485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00EC661-E170-2C4A-B1B3-039C8E4BE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80C7-A7A1-7941-8AF8-A471CA41FA85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6E6215A-B4E8-B54C-8785-64968F4B9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BE654B9-1C22-2B4B-8CDD-C0521E1F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9734-A8E0-F54F-99CF-9EA1079947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724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B5EC52-A420-AB49-8F44-7A58083B7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049DBE-99C5-F848-B23B-A6B9E7C36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A262887-2EDD-844A-A404-880EFEF81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0FF0F0F-54DB-4C4E-A8E3-569C6AB81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80C7-A7A1-7941-8AF8-A471CA41FA85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FD653BC-0BC9-F547-93BB-99574896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B7C8D5C-41FC-734E-9A5D-CBD15D88D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9734-A8E0-F54F-99CF-9EA1079947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073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9E6669-C8F2-4D4D-9481-2ABE93199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9E5E59C-F762-5847-9742-BE4C5529C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F4E6D81-DE78-3A46-BA7A-FD5099FEF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90FA730-1D40-3D4A-BA25-6ADB1CB15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80C7-A7A1-7941-8AF8-A471CA41FA85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EB58D21-397F-7145-A785-ECBDECEF1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22464B1-F380-D24B-83E3-F2FD82C6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9734-A8E0-F54F-99CF-9EA1079947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60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C91B4B3-2AF4-6A48-8622-6C6DCF83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45B42D2-1405-E140-8436-65E2A5675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93CAF06-0E5B-984D-9B31-179145909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980C7-A7A1-7941-8AF8-A471CA41FA85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58D81D5-6497-414C-B2BC-94FCE4298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C846FED-C5A6-E14A-BCD4-9EBB4FA3D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D9734-A8E0-F54F-99CF-9EA1079947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35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7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54400" y="274638"/>
            <a:ext cx="812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773239"/>
            <a:ext cx="109728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70DC67B-2E7F-49CD-9671-7E84C67A9386}" type="datetime1">
              <a:rPr lang="nb-NO"/>
              <a:pPr>
                <a:defRPr/>
              </a:pPr>
              <a:t>27.04.2019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B6A665A-788B-4F8B-B54B-E7797511166B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Rectangle 8"/>
          <p:cNvSpPr/>
          <p:nvPr/>
        </p:nvSpPr>
        <p:spPr>
          <a:xfrm>
            <a:off x="8940800" y="6705600"/>
            <a:ext cx="2641600" cy="304800"/>
          </a:xfrm>
          <a:prstGeom prst="rect">
            <a:avLst/>
          </a:prstGeom>
          <a:solidFill>
            <a:srgbClr val="274678"/>
          </a:solidFill>
          <a:ln>
            <a:solidFill>
              <a:srgbClr val="27467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>
              <a:solidFill>
                <a:srgbClr val="FFFFFF"/>
              </a:solidFill>
              <a:ea typeface="ヒラギノ角ゴ Pro W3" pitchFamily="-107" charset="-128"/>
            </a:endParaRPr>
          </a:p>
        </p:txBody>
      </p:sp>
      <p:pic>
        <p:nvPicPr>
          <p:cNvPr id="1032" name="Picture 10" descr="DRM_PPT_hvit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268816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095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ヒラギノ角ゴ Pro W3" pitchFamily="-107" charset="-128"/>
          <a:cs typeface="ヒラギノ角ゴ Pro W3" pitchFamily="-107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pitchFamily="-107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10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0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13E907-80FA-844F-93C5-C4A99FD0E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171" y="2267101"/>
            <a:ext cx="8735785" cy="431331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b-NO" sz="3600" dirty="0"/>
          </a:p>
          <a:p>
            <a:pPr marL="0" indent="0">
              <a:buNone/>
            </a:pPr>
            <a:endParaRPr lang="nb-NO" sz="3600" dirty="0"/>
          </a:p>
          <a:p>
            <a:pPr marL="0" indent="0">
              <a:buNone/>
            </a:pPr>
            <a:r>
              <a:rPr lang="nb-NO" sz="3600" dirty="0"/>
              <a:t>Eksempel fra Drammen barneverntjeneste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 algn="ctr">
              <a:buNone/>
            </a:pPr>
            <a:r>
              <a:rPr lang="nb-NO" sz="2400" dirty="0"/>
              <a:t>v/Kari Dehli Halvorsen</a:t>
            </a:r>
          </a:p>
          <a:p>
            <a:pPr marL="0" indent="0" algn="ctr">
              <a:buNone/>
            </a:pPr>
            <a:r>
              <a:rPr lang="nb-NO" sz="2400" dirty="0"/>
              <a:t>Barnevernleder – fag </a:t>
            </a:r>
          </a:p>
          <a:p>
            <a:pPr marL="0" indent="0" algn="ctr">
              <a:buNone/>
            </a:pPr>
            <a:r>
              <a:rPr lang="nb-NO" sz="2400" dirty="0"/>
              <a:t>Fagkonferanse på Gardermoen 03.04.19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A846F9D-2AE7-4240-8923-3E373246D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3094"/>
            <a:ext cx="12192000" cy="1668880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nb-NO" sz="4800" dirty="0">
                <a:solidFill>
                  <a:prstClr val="black"/>
                </a:solidFill>
              </a:rPr>
              <a:t>Barns medvirkning i barnevernet</a:t>
            </a:r>
            <a:br>
              <a:rPr lang="nb-NO" sz="4800" dirty="0">
                <a:solidFill>
                  <a:prstClr val="black"/>
                </a:solidFill>
              </a:rPr>
            </a:br>
            <a:r>
              <a:rPr lang="nb-NO" sz="4800" dirty="0">
                <a:solidFill>
                  <a:prstClr val="black"/>
                </a:solidFill>
              </a:rPr>
              <a:t> – hvordan gjør vi det i praksis?</a:t>
            </a:r>
            <a:endParaRPr lang="nb-NO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7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fargerik&#10;&#10;&#10;&#10;Automatisk generert beskrivelse">
            <a:extLst>
              <a:ext uri="{FF2B5EF4-FFF2-40B4-BE49-F238E27FC236}">
                <a16:creationId xmlns:a16="http://schemas.microsoft.com/office/drawing/2014/main" id="{29062B53-ECB1-6646-914A-4D799E4D9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892" y="0"/>
            <a:ext cx="5154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76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13E907-80FA-844F-93C5-C4A99FD0E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43" y="2267101"/>
            <a:ext cx="10466614" cy="4313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Barnevernet vurderer alltid flytting i barnets familie el nettverk.</a:t>
            </a:r>
          </a:p>
          <a:p>
            <a:pPr marL="0" indent="0">
              <a:buNone/>
            </a:pPr>
            <a:endParaRPr lang="nb-NO" sz="2400" dirty="0">
              <a:latin typeface="DIN-Ligh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b-NO" sz="2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Det begrunnes og dokumenteres hvis barnet ønsker et flyttealternativ som ikke kan oppfylles.</a:t>
            </a:r>
          </a:p>
          <a:p>
            <a:pPr marL="0" indent="0">
              <a:buNone/>
            </a:pPr>
            <a:endParaRPr lang="nb-NO" sz="2400" dirty="0">
              <a:latin typeface="DIN-Ligh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b-NO" sz="2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Barnet gis anledning til å ta avskjed med søsken eller andre som er viktige for barnet. Sammen med barnet, lager barnevernet en plan for å holde kontakt med søsken og andre viktige. </a:t>
            </a:r>
          </a:p>
          <a:p>
            <a:pPr marL="0" indent="0">
              <a:buNone/>
            </a:pPr>
            <a:endParaRPr lang="nb-NO" sz="2400" dirty="0">
              <a:latin typeface="DIN-Ligh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b-NO" sz="2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Ved gjennomføring av barnevernsvedtak, unngås uniformert politibistand så langt det er mulig.</a:t>
            </a:r>
          </a:p>
          <a:p>
            <a:pPr marL="0" indent="0">
              <a:buNone/>
            </a:pPr>
            <a:endParaRPr lang="nb-NO" sz="2400" dirty="0">
              <a:latin typeface="DIN-Ligh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b-NO" sz="2400" dirty="0">
              <a:latin typeface="DIN-Ligh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A846F9D-2AE7-4240-8923-3E373246D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3094"/>
            <a:ext cx="12192000" cy="108065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nb-NO" sz="4950" dirty="0">
                <a:solidFill>
                  <a:schemeClr val="bg1"/>
                </a:solidFill>
              </a:rPr>
              <a:t>HASTEFLYTTING </a:t>
            </a:r>
            <a:r>
              <a:rPr lang="nb-NO" sz="3300" dirty="0">
                <a:solidFill>
                  <a:schemeClr val="bg1"/>
                </a:solidFill>
              </a:rPr>
              <a:t>– noen viktige punkter 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650" dirty="0">
                <a:solidFill>
                  <a:schemeClr val="bg1"/>
                </a:solidFill>
              </a:rPr>
              <a:t>Anbefalinger til god praksis – for et barnevern som samarbeider med barn</a:t>
            </a:r>
            <a:endParaRPr lang="nb-NO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71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13E907-80FA-844F-93C5-C4A99FD0E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43" y="2267101"/>
            <a:ext cx="10466614" cy="4313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Ved besøk i fosterhjem eller institusjon snakker barnevernet, så langt det er mulig, med barnet først. </a:t>
            </a:r>
          </a:p>
          <a:p>
            <a:pPr marL="0" indent="0">
              <a:buNone/>
            </a:pPr>
            <a:endParaRPr lang="nb-NO" sz="2400" dirty="0">
              <a:latin typeface="DIN-Ligh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b-NO" sz="2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Barnevernet snakker med barnet alene og regelmessig om hvilken kontakt barnet ønsker med foreldre, søsken og nettverk. Barnets ønsker og hvordan de er vektlagt dokumenteres. </a:t>
            </a:r>
          </a:p>
          <a:p>
            <a:pPr marL="0" indent="0">
              <a:buNone/>
            </a:pPr>
            <a:endParaRPr lang="nb-NO" sz="2400" dirty="0">
              <a:latin typeface="DIN-Ligh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b-NO" sz="2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Barnevernet avtaler med barnet hva som skrives ned og hvordan informasjonen gis videre til omsorgspersoner og fagfolk.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A846F9D-2AE7-4240-8923-3E373246D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3094"/>
            <a:ext cx="12192000" cy="108065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nb-NO" sz="4950" dirty="0">
                <a:solidFill>
                  <a:schemeClr val="bg1"/>
                </a:solidFill>
              </a:rPr>
              <a:t>LANGTIDSFLYTTING </a:t>
            </a:r>
            <a:r>
              <a:rPr lang="nb-NO" sz="3300" dirty="0">
                <a:solidFill>
                  <a:schemeClr val="bg1"/>
                </a:solidFill>
              </a:rPr>
              <a:t>– noen viktige punkter 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650" dirty="0">
                <a:solidFill>
                  <a:schemeClr val="bg1"/>
                </a:solidFill>
              </a:rPr>
              <a:t>Anbefalinger til god praksis – for et barnevern som samarbeider med barn</a:t>
            </a:r>
            <a:endParaRPr lang="nb-NO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72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13E907-80FA-844F-93C5-C4A99FD0E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43" y="2267101"/>
            <a:ext cx="10466614" cy="4313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Ungdommen får så langt det er mulig velge en person som kan ha ansvar for oppfølging.</a:t>
            </a:r>
          </a:p>
          <a:p>
            <a:pPr marL="0" indent="0">
              <a:buNone/>
            </a:pPr>
            <a:endParaRPr lang="nb-NO" sz="2400" dirty="0">
              <a:latin typeface="DIN-Ligh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b-NO" sz="2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Ungdommen inviteres regelmessig til å komme med synspunkt om innholdet i ettervernet.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A846F9D-2AE7-4240-8923-3E373246D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3094"/>
            <a:ext cx="12192000" cy="108065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nb-NO" sz="4950" dirty="0">
                <a:solidFill>
                  <a:schemeClr val="bg1"/>
                </a:solidFill>
              </a:rPr>
              <a:t>ETTERVERN </a:t>
            </a:r>
            <a:r>
              <a:rPr lang="nb-NO" sz="3300" dirty="0">
                <a:solidFill>
                  <a:schemeClr val="bg1"/>
                </a:solidFill>
              </a:rPr>
              <a:t>– noen viktige punkter 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650" dirty="0">
                <a:solidFill>
                  <a:schemeClr val="bg1"/>
                </a:solidFill>
              </a:rPr>
              <a:t>Anbefalinger til god praksis – for et barnevern som samarbeider med barn</a:t>
            </a:r>
            <a:endParaRPr lang="nb-NO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93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13E907-80FA-844F-93C5-C4A99FD0E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43" y="2267101"/>
            <a:ext cx="10466614" cy="431331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b-NO" sz="5400" dirty="0">
              <a:latin typeface="DIN-Ligh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b-NO" sz="5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Ikke alt som virkelig teller kan telles!</a:t>
            </a:r>
          </a:p>
          <a:p>
            <a:pPr marL="0" indent="0">
              <a:buNone/>
            </a:pPr>
            <a:endParaRPr lang="nb-NO" sz="4000" dirty="0">
              <a:latin typeface="DIN-Ligh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A846F9D-2AE7-4240-8923-3E373246D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3094"/>
            <a:ext cx="12192000" cy="1080656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br>
              <a:rPr lang="nb-NO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Kvalitetssikring og måling</a:t>
            </a:r>
            <a:endParaRPr lang="nb-NO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76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13E907-80FA-844F-93C5-C4A99FD0E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59" y="2267101"/>
            <a:ext cx="10466614" cy="4313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4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Momenter for å sikre barns medvirkning: </a:t>
            </a:r>
          </a:p>
          <a:p>
            <a:pPr marL="0" indent="0">
              <a:buNone/>
            </a:pPr>
            <a:endParaRPr lang="nb-NO" sz="4400" dirty="0">
              <a:latin typeface="DIN-Ligh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nb-NO" sz="4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Ansette de rette folkene</a:t>
            </a:r>
          </a:p>
          <a:p>
            <a:pPr>
              <a:buFontTx/>
              <a:buChar char="-"/>
            </a:pPr>
            <a:r>
              <a:rPr lang="nb-NO" sz="4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Nyansattoppfølging og opplæring</a:t>
            </a:r>
          </a:p>
          <a:p>
            <a:pPr>
              <a:buFontTx/>
              <a:buChar char="-"/>
            </a:pPr>
            <a:r>
              <a:rPr lang="nb-NO" sz="4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Kompetanseheving hos alle ansatte</a:t>
            </a:r>
          </a:p>
          <a:p>
            <a:pPr>
              <a:buFontTx/>
              <a:buChar char="-"/>
            </a:pPr>
            <a:endParaRPr lang="nb-NO" sz="4400" dirty="0">
              <a:latin typeface="DIN-Ligh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A846F9D-2AE7-4240-8923-3E373246D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3094"/>
            <a:ext cx="12192000" cy="1080656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br>
              <a:rPr lang="nb-NO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Kvalitetssikring og måling</a:t>
            </a:r>
            <a:endParaRPr lang="nb-NO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05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13E907-80FA-844F-93C5-C4A99FD0E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59" y="2267101"/>
            <a:ext cx="10466614" cy="4313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4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Momenter for å sikre barns medvirkning: </a:t>
            </a:r>
          </a:p>
          <a:p>
            <a:pPr>
              <a:buFontTx/>
              <a:buChar char="-"/>
            </a:pPr>
            <a:endParaRPr lang="nb-NO" sz="4400" dirty="0">
              <a:latin typeface="DIN-Ligh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nb-NO" sz="4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Nærledelse og internkontroll</a:t>
            </a:r>
          </a:p>
          <a:p>
            <a:pPr>
              <a:buFontTx/>
              <a:buChar char="-"/>
            </a:pPr>
            <a:r>
              <a:rPr lang="nb-NO" sz="4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Rutinehåndbok og maler</a:t>
            </a:r>
          </a:p>
          <a:p>
            <a:pPr>
              <a:buFontTx/>
              <a:buChar char="-"/>
            </a:pPr>
            <a:r>
              <a:rPr lang="nb-NO" sz="4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Akuttkompetanseteam og sjekkliste</a:t>
            </a:r>
          </a:p>
          <a:p>
            <a:pPr>
              <a:buFontTx/>
              <a:buChar char="-"/>
            </a:pPr>
            <a:r>
              <a:rPr lang="nb-NO" sz="4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«Erfaringskonsulent» på sommerjobb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A846F9D-2AE7-4240-8923-3E373246D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3094"/>
            <a:ext cx="12192000" cy="1080656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br>
              <a:rPr lang="nb-NO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Kvalitetssikring og måling</a:t>
            </a:r>
            <a:endParaRPr lang="nb-NO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4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13E907-80FA-844F-93C5-C4A99FD0E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59" y="2267101"/>
            <a:ext cx="10466614" cy="4313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4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Lokaltilpassede tiltak til barns beste:</a:t>
            </a:r>
          </a:p>
          <a:p>
            <a:pPr marL="0" indent="0">
              <a:buNone/>
            </a:pPr>
            <a:endParaRPr lang="nb-NO" sz="4400" dirty="0">
              <a:latin typeface="DIN-Ligh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nb-NO" sz="4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Egne lokale hastehjem</a:t>
            </a:r>
          </a:p>
          <a:p>
            <a:pPr>
              <a:buFontTx/>
              <a:buChar char="-"/>
            </a:pPr>
            <a:r>
              <a:rPr lang="nb-NO" sz="4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Fleksible «hus» til ulike tiltak/plasseringer</a:t>
            </a:r>
          </a:p>
          <a:p>
            <a:pPr>
              <a:buFontTx/>
              <a:buChar char="-"/>
            </a:pPr>
            <a:r>
              <a:rPr lang="nb-NO" sz="4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Prosjekt «Under samme tak» med SOS Barnebyer</a:t>
            </a:r>
          </a:p>
          <a:p>
            <a:pPr marL="0" indent="0">
              <a:buNone/>
            </a:pPr>
            <a:endParaRPr lang="nb-NO" sz="4400" dirty="0">
              <a:latin typeface="DIN-Ligh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A846F9D-2AE7-4240-8923-3E373246D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3094"/>
            <a:ext cx="12192000" cy="1080656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br>
              <a:rPr lang="nb-NO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Kvalitetssikring og måling</a:t>
            </a:r>
            <a:endParaRPr lang="nb-NO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69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0B7A97A-D315-CA41-8298-9A2358F00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610" y="0"/>
            <a:ext cx="4616536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4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Hvorfor skal barn medvirke?</a:t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1. Barn har en soleklar rettslig rett</a:t>
            </a:r>
          </a:p>
          <a:p>
            <a:r>
              <a:rPr lang="nb-NO" dirty="0"/>
              <a:t>2. Det er en moralsk forpliktelse</a:t>
            </a:r>
          </a:p>
          <a:p>
            <a:r>
              <a:rPr lang="nb-NO" dirty="0"/>
              <a:t>3. Beslutningskvaliteten blir bedre</a:t>
            </a:r>
          </a:p>
          <a:p>
            <a:r>
              <a:rPr lang="nb-NO" dirty="0"/>
              <a:t>4. De kan lære og få økt forståelse</a:t>
            </a:r>
          </a:p>
          <a:p>
            <a:r>
              <a:rPr lang="nb-NO" dirty="0"/>
              <a:t>5. Det kan gi bedre implementering av vedtak og tiltak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290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Klare juridiske føringer!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483014" y="2160728"/>
            <a:ext cx="7525133" cy="4422952"/>
          </a:xfrm>
        </p:spPr>
        <p:txBody>
          <a:bodyPr>
            <a:normAutofit/>
          </a:bodyPr>
          <a:lstStyle/>
          <a:p>
            <a:endParaRPr lang="nb-NO" sz="1600" b="1" dirty="0"/>
          </a:p>
          <a:p>
            <a:r>
              <a:rPr lang="nb-NO" sz="1600" b="1" dirty="0"/>
              <a:t>Artikkel 12 i Barnekonvensjonen</a:t>
            </a:r>
          </a:p>
          <a:p>
            <a:endParaRPr lang="nb-NO" sz="1600" b="1" dirty="0"/>
          </a:p>
          <a:p>
            <a:r>
              <a:rPr lang="nb-NO" sz="1600" dirty="0"/>
              <a:t>1. Partene skal garantere et barn som er i stand til å danne seg egne</a:t>
            </a:r>
          </a:p>
          <a:p>
            <a:r>
              <a:rPr lang="nb-NO" sz="1600" dirty="0"/>
              <a:t>synspunkter, retten til fritt å gi uttrykk for disse synspunkter i alle</a:t>
            </a:r>
          </a:p>
          <a:p>
            <a:r>
              <a:rPr lang="nb-NO" sz="1600" dirty="0"/>
              <a:t>forhold som vedrører barnet, og tillegge barnets synspunkter</a:t>
            </a:r>
          </a:p>
          <a:p>
            <a:r>
              <a:rPr lang="nb-NO" sz="1600" dirty="0"/>
              <a:t>behørig vekt i samsvar med dets alder og modenhet.</a:t>
            </a:r>
          </a:p>
          <a:p>
            <a:r>
              <a:rPr lang="nb-NO" sz="1600" dirty="0"/>
              <a:t>2. ...barnet særlig gis anledning til å bli hørt i enhver rettslig og</a:t>
            </a:r>
          </a:p>
          <a:p>
            <a:r>
              <a:rPr lang="nb-NO" sz="1600" dirty="0"/>
              <a:t>administrativ saksbehandling som angår barnet, ...</a:t>
            </a:r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911365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5911453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592A8C28-DFE2-384E-9360-C3FBC311E682}"/>
              </a:ext>
            </a:extLst>
          </p:cNvPr>
          <p:cNvSpPr txBox="1">
            <a:spLocks/>
          </p:cNvSpPr>
          <p:nvPr/>
        </p:nvSpPr>
        <p:spPr>
          <a:xfrm>
            <a:off x="3009900" y="5892979"/>
            <a:ext cx="6172200" cy="4000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600" dirty="0"/>
              <a:t>Juni 2016</a:t>
            </a:r>
            <a:endParaRPr lang="nb-NO" sz="900" dirty="0"/>
          </a:p>
        </p:txBody>
      </p:sp>
    </p:spTree>
    <p:extLst>
      <p:ext uri="{BB962C8B-B14F-4D97-AF65-F5344CB8AC3E}">
        <p14:creationId xmlns:p14="http://schemas.microsoft.com/office/powerpoint/2010/main" val="419915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Åpenhet </a:t>
            </a:r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584648" y="1690688"/>
          <a:ext cx="3285931" cy="4486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5931">
                  <a:extLst>
                    <a:ext uri="{9D8B030D-6E8A-4147-A177-3AD203B41FA5}">
                      <a16:colId xmlns:a16="http://schemas.microsoft.com/office/drawing/2014/main" val="146071018"/>
                    </a:ext>
                  </a:extLst>
                </a:gridCol>
              </a:tblGrid>
              <a:tr h="44862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/>
                        <a:t>Kjennetegn: </a:t>
                      </a:r>
                    </a:p>
                    <a:p>
                      <a:endParaRPr lang="nb-NO" sz="1400" b="0" dirty="0">
                        <a:effectLst/>
                      </a:endParaRPr>
                    </a:p>
                    <a:p>
                      <a:r>
                        <a:rPr lang="nb-NO" sz="1400" b="0" dirty="0">
                          <a:effectLst/>
                        </a:rPr>
                        <a:t>Vi er transparente overfor alle vi er i kontakt med innenfor de rammene taushetsplikten gir.</a:t>
                      </a:r>
                    </a:p>
                    <a:p>
                      <a:r>
                        <a:rPr lang="nb-NO" sz="1400" b="0" dirty="0">
                          <a:effectLst/>
                        </a:rPr>
                        <a:t>Vi er åpne om våre observasjoner, våre vurderinger og våre reaksjoner så fremt dette ikke kan skade barnet.</a:t>
                      </a:r>
                    </a:p>
                    <a:p>
                      <a:r>
                        <a:rPr lang="nb-NO" sz="1400" b="0" dirty="0">
                          <a:effectLst/>
                        </a:rPr>
                        <a:t>Vi er ærlige om det som er vanskelig.</a:t>
                      </a:r>
                    </a:p>
                    <a:p>
                      <a:r>
                        <a:rPr lang="nb-NO" sz="1400" b="0" dirty="0">
                          <a:effectLst/>
                        </a:rPr>
                        <a:t>Vi er åpne om prosesser, beslutninger og begrunnelser for beslutninger.</a:t>
                      </a:r>
                    </a:p>
                    <a:p>
                      <a:r>
                        <a:rPr lang="nb-NO" sz="1400" b="0" dirty="0">
                          <a:effectLst/>
                        </a:rPr>
                        <a:t>Vi er personlige og ekte, men ikke nødvendigvis private. </a:t>
                      </a:r>
                    </a:p>
                    <a:p>
                      <a:r>
                        <a:rPr lang="nb-NO" sz="1400" b="0" dirty="0">
                          <a:effectLst/>
                        </a:rPr>
                        <a:t>Vi er engasjerte og interesserte.</a:t>
                      </a:r>
                    </a:p>
                    <a:p>
                      <a:r>
                        <a:rPr lang="nb-NO" sz="14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 deler også det som er bra i familiene.</a:t>
                      </a:r>
                      <a:endParaRPr lang="nb-NO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408024"/>
                  </a:ext>
                </a:extLst>
              </a:tr>
            </a:tbl>
          </a:graphicData>
        </a:graphic>
      </p:graphicFrame>
      <p:pic>
        <p:nvPicPr>
          <p:cNvPr id="3" name="Plassholder for innhold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94" y="1731982"/>
            <a:ext cx="3151811" cy="4486275"/>
          </a:xfrm>
        </p:spPr>
      </p:pic>
    </p:spTree>
    <p:extLst>
      <p:ext uri="{BB962C8B-B14F-4D97-AF65-F5344CB8AC3E}">
        <p14:creationId xmlns:p14="http://schemas.microsoft.com/office/powerpoint/2010/main" val="2355125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Medbestemmelse </a:t>
            </a:r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584649" y="1731982"/>
          <a:ext cx="3341914" cy="4486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1914">
                  <a:extLst>
                    <a:ext uri="{9D8B030D-6E8A-4147-A177-3AD203B41FA5}">
                      <a16:colId xmlns:a16="http://schemas.microsoft.com/office/drawing/2014/main" val="146071018"/>
                    </a:ext>
                  </a:extLst>
                </a:gridCol>
              </a:tblGrid>
              <a:tr h="44862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/>
                        <a:t>Kjennetegn: </a:t>
                      </a:r>
                    </a:p>
                    <a:p>
                      <a:endParaRPr lang="nb-NO" sz="1400" b="0" dirty="0">
                        <a:effectLst/>
                      </a:endParaRPr>
                    </a:p>
                    <a:p>
                      <a:endParaRPr lang="nb-NO" sz="1400" b="0" dirty="0">
                        <a:effectLst/>
                      </a:endParaRPr>
                    </a:p>
                    <a:p>
                      <a:r>
                        <a:rPr lang="nb-NO" sz="1400" b="0" dirty="0">
                          <a:effectLst/>
                        </a:rPr>
                        <a:t>Vi skal gi fortløpende informasjon og ha en åpen dialog</a:t>
                      </a:r>
                    </a:p>
                    <a:p>
                      <a:endParaRPr lang="nb-NO" sz="1400" b="0" dirty="0">
                        <a:effectLst/>
                      </a:endParaRPr>
                    </a:p>
                    <a:p>
                      <a:r>
                        <a:rPr lang="nb-NO" sz="1400" b="0" dirty="0">
                          <a:effectLst/>
                        </a:rPr>
                        <a:t>Vi skal bruke metoder som ivaretar medbestemmelse</a:t>
                      </a:r>
                    </a:p>
                    <a:p>
                      <a:endParaRPr lang="nb-NO" sz="1400" b="0" dirty="0">
                        <a:effectLst/>
                      </a:endParaRPr>
                    </a:p>
                    <a:p>
                      <a:r>
                        <a:rPr lang="nb-NO" sz="1400" b="0" dirty="0">
                          <a:effectLst/>
                        </a:rPr>
                        <a:t>Vi skal informere om rettigheter og involvere aktivt i prosesser</a:t>
                      </a:r>
                    </a:p>
                    <a:p>
                      <a:endParaRPr lang="nb-NO" sz="1400" b="0" dirty="0">
                        <a:effectLst/>
                      </a:endParaRPr>
                    </a:p>
                    <a:p>
                      <a:r>
                        <a:rPr lang="nb-NO" sz="1400" b="0" dirty="0">
                          <a:effectLst/>
                        </a:rPr>
                        <a:t>Vi skal bruke tid på samtaler og på å lytte til barna</a:t>
                      </a:r>
                      <a:r>
                        <a:rPr lang="nb-NO" sz="1400" b="0" baseline="0" dirty="0">
                          <a:effectLst/>
                        </a:rPr>
                        <a:t> </a:t>
                      </a:r>
                      <a:r>
                        <a:rPr lang="nb-NO" sz="1400" b="0" baseline="0">
                          <a:effectLst/>
                        </a:rPr>
                        <a:t>og foreldrenes </a:t>
                      </a:r>
                      <a:r>
                        <a:rPr lang="nb-NO" sz="1400" b="0">
                          <a:effectLst/>
                        </a:rPr>
                        <a:t>historier </a:t>
                      </a:r>
                      <a:r>
                        <a:rPr lang="nb-NO" sz="1400" b="0" dirty="0">
                          <a:effectLst/>
                        </a:rPr>
                        <a:t>og behov.</a:t>
                      </a:r>
                    </a:p>
                    <a:p>
                      <a:endParaRPr lang="nb-NO" sz="14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b-NO" sz="14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 skal ha systemer for tilbakemelding fra familier og barn</a:t>
                      </a:r>
                    </a:p>
                    <a:p>
                      <a:endParaRPr lang="nb-NO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408024"/>
                  </a:ext>
                </a:extLst>
              </a:tr>
            </a:tbl>
          </a:graphicData>
        </a:graphic>
      </p:graphicFrame>
      <p:pic>
        <p:nvPicPr>
          <p:cNvPr id="3" name="Plassholder for innhold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922" y="1731982"/>
            <a:ext cx="3394156" cy="4486275"/>
          </a:xfrm>
        </p:spPr>
      </p:pic>
    </p:spTree>
    <p:extLst>
      <p:ext uri="{BB962C8B-B14F-4D97-AF65-F5344CB8AC3E}">
        <p14:creationId xmlns:p14="http://schemas.microsoft.com/office/powerpoint/2010/main" val="1099811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13E907-80FA-844F-93C5-C4A99FD0E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171" y="2267101"/>
            <a:ext cx="8735785" cy="4313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Barnet inviteres til å være med å planlegge undersøkelsen og foreslå hvem det skal snakkes med.</a:t>
            </a:r>
          </a:p>
          <a:p>
            <a:pPr marL="0" indent="0">
              <a:buNone/>
            </a:pPr>
            <a:endParaRPr lang="nb-NO" sz="2400" dirty="0">
              <a:latin typeface="DIN-Ligh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b-NO" sz="2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Barnevernet avtaler med barnet hva, når og hvordan informasjonen fra barnet gis videre til foreldre og fagfolk.</a:t>
            </a:r>
          </a:p>
          <a:p>
            <a:pPr marL="0" indent="0">
              <a:buNone/>
            </a:pPr>
            <a:endParaRPr lang="nb-NO" sz="2400" dirty="0">
              <a:latin typeface="DIN-Ligh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b-NO" sz="2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Barnet holdes oppdatert underveis i undersøkelsen og får gi innspill til hva som skal gjøres videre.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A846F9D-2AE7-4240-8923-3E373246D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3094"/>
            <a:ext cx="12192000" cy="108065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l"/>
            <a:r>
              <a:rPr lang="nb-NO" sz="4950" dirty="0">
                <a:solidFill>
                  <a:schemeClr val="bg1"/>
                </a:solidFill>
              </a:rPr>
              <a:t>UNDERSØKELSE </a:t>
            </a:r>
            <a:r>
              <a:rPr lang="nb-NO" sz="3300" dirty="0">
                <a:solidFill>
                  <a:schemeClr val="bg1"/>
                </a:solidFill>
              </a:rPr>
              <a:t>– noen viktige punkter 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650" dirty="0">
                <a:solidFill>
                  <a:schemeClr val="bg1"/>
                </a:solidFill>
              </a:rPr>
              <a:t>Anbefalinger til god praksis – for et barnevern som samarbeider med barn</a:t>
            </a:r>
            <a:endParaRPr lang="nb-NO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4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13E907-80FA-844F-93C5-C4A99FD0E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171" y="2267101"/>
            <a:ext cx="8735785" cy="4313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Barnet inviteres til å være med å planlegge undersøkelsen og foreslå hvem det skal snakkes med.</a:t>
            </a:r>
          </a:p>
          <a:p>
            <a:pPr marL="0" indent="0">
              <a:buNone/>
            </a:pPr>
            <a:endParaRPr lang="nb-NO" sz="2400" dirty="0">
              <a:latin typeface="DIN-Ligh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b-NO" sz="2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Barnevernet avtaler med barnet hva, når og hvordan informasjonen fra barnet gis videre til foreldre og fagfolk.</a:t>
            </a:r>
          </a:p>
          <a:p>
            <a:pPr marL="0" indent="0">
              <a:buNone/>
            </a:pPr>
            <a:endParaRPr lang="nb-NO" sz="2400" dirty="0">
              <a:latin typeface="DIN-Ligh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b-NO" sz="2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Barnet holdes oppdatert underveis i undersøkelsen og får gi innspill til hva som skal gjøres videre.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A846F9D-2AE7-4240-8923-3E373246D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3094"/>
            <a:ext cx="12192000" cy="108065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l"/>
            <a:r>
              <a:rPr lang="nb-NO" sz="4950" dirty="0">
                <a:solidFill>
                  <a:schemeClr val="bg1"/>
                </a:solidFill>
              </a:rPr>
              <a:t>UNDERSØKELSE </a:t>
            </a:r>
            <a:r>
              <a:rPr lang="nb-NO" sz="3300" dirty="0">
                <a:solidFill>
                  <a:schemeClr val="bg1"/>
                </a:solidFill>
              </a:rPr>
              <a:t>– noen viktige punkter 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650" dirty="0">
                <a:solidFill>
                  <a:schemeClr val="bg1"/>
                </a:solidFill>
              </a:rPr>
              <a:t>Anbefalinger til god praksis – for et barnevern som samarbeider med barn</a:t>
            </a:r>
            <a:endParaRPr lang="nb-NO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72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13E907-80FA-844F-93C5-C4A99FD0E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171" y="2267101"/>
            <a:ext cx="8735785" cy="4313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Barnevernet vurderer alltid å snakke med barnet alene, i planlegging av hjelpetiltak.</a:t>
            </a:r>
          </a:p>
          <a:p>
            <a:pPr marL="0" indent="0">
              <a:buNone/>
            </a:pPr>
            <a:endParaRPr lang="nb-NO" sz="2400" dirty="0">
              <a:latin typeface="DIN-Ligh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b-NO" sz="2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Barnet gis mulighet til å ha med seg en person det er trygg på, i møtet med barnevernet.</a:t>
            </a:r>
          </a:p>
          <a:p>
            <a:pPr marL="0" indent="0">
              <a:buNone/>
            </a:pPr>
            <a:endParaRPr lang="nb-NO" sz="2400" dirty="0">
              <a:latin typeface="DIN-Ligh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b-NO" sz="2400" dirty="0">
                <a:latin typeface="DIN-Light" pitchFamily="2" charset="0"/>
                <a:ea typeface="Verdana" panose="020B0604030504040204" pitchFamily="34" charset="0"/>
                <a:cs typeface="Verdana" panose="020B0604030504040204" pitchFamily="34" charset="0"/>
              </a:rPr>
              <a:t>Barnevernet er ærlige om hvilken hjelp barnevernet mener trenges og barnet får si sin mening om dette.</a:t>
            </a:r>
          </a:p>
          <a:p>
            <a:pPr marL="0" indent="0">
              <a:buNone/>
            </a:pPr>
            <a:endParaRPr lang="nb-NO" sz="2400" dirty="0">
              <a:latin typeface="DIN-Ligh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A846F9D-2AE7-4240-8923-3E373246D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3094"/>
            <a:ext cx="12192000" cy="108065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nb-NO" sz="4950" dirty="0">
                <a:solidFill>
                  <a:schemeClr val="bg1"/>
                </a:solidFill>
              </a:rPr>
              <a:t>HJELPETILTAK </a:t>
            </a:r>
            <a:r>
              <a:rPr lang="nb-NO" sz="3300" dirty="0">
                <a:solidFill>
                  <a:schemeClr val="bg1"/>
                </a:solidFill>
              </a:rPr>
              <a:t>– noen viktige punkter 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650" dirty="0">
                <a:solidFill>
                  <a:schemeClr val="bg1"/>
                </a:solidFill>
              </a:rPr>
              <a:t>Anbefalinger til god praksis – for et barnevern som samarbeider med barn</a:t>
            </a:r>
            <a:endParaRPr lang="nb-NO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45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ondensstrip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674</Words>
  <Application>Microsoft Office PowerPoint</Application>
  <PresentationFormat>Widescreen</PresentationFormat>
  <Paragraphs>107</Paragraphs>
  <Slides>18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DIN-Light</vt:lpstr>
      <vt:lpstr>Verdana</vt:lpstr>
      <vt:lpstr>ヒラギノ角ゴ Pro W3</vt:lpstr>
      <vt:lpstr>Office-tema</vt:lpstr>
      <vt:lpstr>Kondensstripe</vt:lpstr>
      <vt:lpstr>blank</vt:lpstr>
      <vt:lpstr>Barns medvirkning i barnevernet  – hvordan gjør vi det i praksis?</vt:lpstr>
      <vt:lpstr>Hvorfor skal barn medvirke? </vt:lpstr>
      <vt:lpstr>Klare juridiske føringer!</vt:lpstr>
      <vt:lpstr>PowerPoint-presentasjon</vt:lpstr>
      <vt:lpstr>Åpenhet </vt:lpstr>
      <vt:lpstr>Medbestemmelse </vt:lpstr>
      <vt:lpstr>UNDERSØKELSE – noen viktige punkter  Anbefalinger til god praksis – for et barnevern som samarbeider med barn</vt:lpstr>
      <vt:lpstr>UNDERSØKELSE – noen viktige punkter  Anbefalinger til god praksis – for et barnevern som samarbeider med barn</vt:lpstr>
      <vt:lpstr>HJELPETILTAK – noen viktige punkter  Anbefalinger til god praksis – for et barnevern som samarbeider med barn</vt:lpstr>
      <vt:lpstr>PowerPoint-presentasjon</vt:lpstr>
      <vt:lpstr>HASTEFLYTTING – noen viktige punkter  Anbefalinger til god praksis – for et barnevern som samarbeider med barn</vt:lpstr>
      <vt:lpstr>LANGTIDSFLYTTING – noen viktige punkter  Anbefalinger til god praksis – for et barnevern som samarbeider med barn</vt:lpstr>
      <vt:lpstr>ETTERVERN – noen viktige punkter  Anbefalinger til god praksis – for et barnevern som samarbeider med barn</vt:lpstr>
      <vt:lpstr> Kvalitetssikring og måling</vt:lpstr>
      <vt:lpstr> Kvalitetssikring og måling</vt:lpstr>
      <vt:lpstr> Kvalitetssikring og måling</vt:lpstr>
      <vt:lpstr> Kvalitetssikring og måling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Frederick Forandringsfabrikken</dc:creator>
  <cp:lastModifiedBy>Asbjørn Sagstad</cp:lastModifiedBy>
  <cp:revision>6</cp:revision>
  <dcterms:created xsi:type="dcterms:W3CDTF">2019-03-12T14:55:26Z</dcterms:created>
  <dcterms:modified xsi:type="dcterms:W3CDTF">2019-04-27T18:10:01Z</dcterms:modified>
</cp:coreProperties>
</file>